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1"/>
  </p:notesMasterIdLst>
  <p:handoutMasterIdLst>
    <p:handoutMasterId r:id="rId52"/>
  </p:handoutMasterIdLst>
  <p:sldIdLst>
    <p:sldId id="308" r:id="rId2"/>
    <p:sldId id="392" r:id="rId3"/>
    <p:sldId id="27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2205" autoAdjust="0"/>
    <p:restoredTop sz="78674" autoAdjust="0"/>
  </p:normalViewPr>
  <p:slideViewPr>
    <p:cSldViewPr snapToGrid="0">
      <p:cViewPr varScale="1">
        <p:scale>
          <a:sx n="65" d="100"/>
          <a:sy n="65" d="100"/>
        </p:scale>
        <p:origin x="1301" y="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45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dirty="0"/>
              <a:t> </a:t>
            </a:r>
            <a:r>
              <a:rPr lang="en-US" u="none" dirty="0" err="1"/>
              <a:t>hasil</a:t>
            </a:r>
            <a:r>
              <a:rPr lang="en-US" u="none" dirty="0"/>
              <a:t> </a:t>
            </a:r>
            <a:r>
              <a:rPr lang="en-US" u="none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area plot.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Histograms</a:t>
            </a:r>
          </a:p>
          <a:p>
            <a:endParaRPr lang="en-US" u="none" dirty="0"/>
          </a:p>
          <a:p>
            <a:r>
              <a:rPr lang="en-US" u="none" dirty="0" err="1"/>
              <a:t>Versi</a:t>
            </a:r>
            <a:r>
              <a:rPr lang="en-US" u="none" dirty="0"/>
              <a:t> </a:t>
            </a:r>
            <a:r>
              <a:rPr lang="en-US" u="none" dirty="0" err="1"/>
              <a:t>bahasa</a:t>
            </a:r>
            <a:r>
              <a:rPr lang="en-US" u="none" dirty="0"/>
              <a:t> </a:t>
            </a:r>
            <a:r>
              <a:rPr lang="en-US" u="none" dirty="0" err="1"/>
              <a:t>inggris</a:t>
            </a:r>
            <a:r>
              <a:rPr lang="en-US" u="none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histogram is a way of representing the frequency distribution of a variable</a:t>
            </a:r>
          </a:p>
          <a:p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73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yang </a:t>
            </a:r>
            <a:r>
              <a:rPr lang="en-US" u="none" dirty="0" err="1"/>
              <a:t>digunakan</a:t>
            </a:r>
            <a:r>
              <a:rPr lang="en-US" u="none" dirty="0"/>
              <a:t> </a:t>
            </a:r>
            <a:r>
              <a:rPr lang="en-US" u="none" dirty="0" err="1"/>
              <a:t>untuk</a:t>
            </a:r>
            <a:r>
              <a:rPr lang="en-US" u="none" dirty="0"/>
              <a:t> </a:t>
            </a:r>
            <a:r>
              <a:rPr lang="en-US" u="none" dirty="0" err="1"/>
              <a:t>membuat</a:t>
            </a:r>
            <a:r>
              <a:rPr lang="en-US" u="none" baseline="0" dirty="0"/>
              <a:t> histogram </a:t>
            </a:r>
            <a:r>
              <a:rPr lang="en-US" u="none" baseline="0" dirty="0" err="1"/>
              <a:t>adalah</a:t>
            </a:r>
            <a:r>
              <a:rPr lang="en-US" u="none" baseline="0" dirty="0"/>
              <a:t> data </a:t>
            </a:r>
            <a:r>
              <a:rPr lang="en-US" u="none" baseline="0" dirty="0" err="1"/>
              <a:t>imigran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3924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diproses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mendapatkan</a:t>
            </a:r>
            <a:r>
              <a:rPr lang="en-US" u="none" baseline="0" dirty="0"/>
              <a:t> total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tahun</a:t>
            </a:r>
            <a:r>
              <a:rPr lang="en-US" u="none" baseline="0" dirty="0"/>
              <a:t> 1980 </a:t>
            </a:r>
            <a:r>
              <a:rPr lang="en-US" u="none" baseline="0" dirty="0" err="1"/>
              <a:t>sampai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2013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9345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diberi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: </a:t>
            </a:r>
            <a:r>
              <a:rPr lang="en-US" u="none" baseline="0" dirty="0" err="1"/>
              <a:t>df_canada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833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 yang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histograms.</a:t>
            </a:r>
          </a:p>
          <a:p>
            <a:endParaRPr lang="en-US" u="none" baseline="0" dirty="0"/>
          </a:p>
          <a:p>
            <a:r>
              <a:rPr lang="en-US" u="none" baseline="0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, </a:t>
            </a:r>
            <a:r>
              <a:rPr lang="en-US" u="none" baseline="0" dirty="0" err="1"/>
              <a:t>batang</a:t>
            </a:r>
            <a:r>
              <a:rPr lang="en-US" u="none" baseline="0" dirty="0"/>
              <a:t> diagram </a:t>
            </a:r>
            <a:r>
              <a:rPr lang="en-US" u="none" baseline="0" dirty="0" err="1"/>
              <a:t>tidak</a:t>
            </a:r>
            <a:r>
              <a:rPr lang="en-US" u="none" baseline="0" dirty="0"/>
              <a:t> </a:t>
            </a:r>
            <a:r>
              <a:rPr lang="en-US" u="none" baseline="0" dirty="0" err="1"/>
              <a:t>sesuai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kotak</a:t>
            </a:r>
            <a:r>
              <a:rPr lang="en-US" u="none" baseline="0" dirty="0"/>
              <a:t> horizontal,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mengatasinya</a:t>
            </a:r>
            <a:r>
              <a:rPr lang="en-US" u="none" baseline="0" dirty="0"/>
              <a:t>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fungsi</a:t>
            </a:r>
            <a:r>
              <a:rPr lang="en-US" u="none" baseline="0" dirty="0"/>
              <a:t> </a:t>
            </a:r>
            <a:r>
              <a:rPr lang="en-US" u="none" baseline="0" dirty="0" err="1"/>
              <a:t>numpy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7205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dirty="0"/>
              <a:t> </a:t>
            </a:r>
            <a:r>
              <a:rPr lang="en-US" u="none" dirty="0" err="1"/>
              <a:t>pada</a:t>
            </a:r>
            <a:r>
              <a:rPr lang="en-US" u="none" dirty="0"/>
              <a:t> Python</a:t>
            </a:r>
            <a:r>
              <a:rPr lang="en-US" u="none" baseline="0" dirty="0"/>
              <a:t>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ditambahkan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numpy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numpy</a:t>
            </a:r>
            <a:r>
              <a:rPr lang="en-US" u="none" baseline="0" dirty="0"/>
              <a:t>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</a:t>
            </a:r>
            <a:r>
              <a:rPr lang="en-US" u="none" baseline="0" dirty="0" err="1"/>
              <a:t>batang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diagram </a:t>
            </a:r>
            <a:r>
              <a:rPr lang="en-US" u="none" baseline="0" dirty="0" err="1"/>
              <a:t>berada</a:t>
            </a:r>
            <a:r>
              <a:rPr lang="en-US" u="none" baseline="0" dirty="0"/>
              <a:t> pas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kotak</a:t>
            </a:r>
            <a:r>
              <a:rPr lang="en-US" u="none" baseline="0" dirty="0"/>
              <a:t> horizontal yang </a:t>
            </a:r>
            <a:r>
              <a:rPr lang="en-US" u="none" baseline="0" dirty="0" err="1"/>
              <a:t>semestinya</a:t>
            </a:r>
            <a:r>
              <a:rPr lang="en-US" u="none" baseline="0" dirty="0"/>
              <a:t> </a:t>
            </a:r>
            <a:r>
              <a:rPr lang="en-US" u="none" baseline="0" dirty="0" err="1"/>
              <a:t>sesuai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(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hal</a:t>
            </a:r>
            <a:r>
              <a:rPr lang="en-US" u="none" baseline="0" dirty="0"/>
              <a:t> </a:t>
            </a:r>
            <a:r>
              <a:rPr lang="en-US" u="none" baseline="0" dirty="0" err="1"/>
              <a:t>ini</a:t>
            </a:r>
            <a:r>
              <a:rPr lang="en-US" u="none" baseline="0" dirty="0"/>
              <a:t> </a:t>
            </a:r>
            <a:r>
              <a:rPr lang="en-US" u="none" baseline="0" dirty="0" err="1"/>
              <a:t>berada</a:t>
            </a:r>
            <a:r>
              <a:rPr lang="en-US" u="none" baseline="0" dirty="0"/>
              <a:t> pas/</a:t>
            </a:r>
            <a:r>
              <a:rPr lang="en-US" u="none" baseline="0" dirty="0" err="1"/>
              <a:t>sesuai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)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9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Bar Charts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Histogram, diagram </a:t>
            </a:r>
            <a:r>
              <a:rPr lang="en-US" dirty="0" err="1"/>
              <a:t>batang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  <a:p>
            <a:endParaRPr lang="en-US" u="none" dirty="0"/>
          </a:p>
          <a:p>
            <a:endParaRPr lang="en-US" u="none" dirty="0"/>
          </a:p>
          <a:p>
            <a:r>
              <a:rPr lang="en-US" u="none" dirty="0" err="1"/>
              <a:t>Versi</a:t>
            </a:r>
            <a:r>
              <a:rPr lang="en-US" u="none" baseline="0" dirty="0"/>
              <a:t> </a:t>
            </a:r>
            <a:r>
              <a:rPr lang="en-US" u="none" baseline="0" dirty="0" err="1"/>
              <a:t>Bahasa</a:t>
            </a:r>
            <a:r>
              <a:rPr lang="en-US" u="none" baseline="0" dirty="0"/>
              <a:t> </a:t>
            </a:r>
            <a:r>
              <a:rPr lang="en-US" u="none" baseline="0" dirty="0" err="1"/>
              <a:t>Inggris</a:t>
            </a:r>
            <a:r>
              <a:rPr lang="en-US" u="none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Unlike Histogram, a bar chart is commonly used to compare the values of a variable at a given point in time.</a:t>
            </a:r>
          </a:p>
          <a:p>
            <a:endParaRPr lang="en-US" u="none" baseline="0" dirty="0"/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103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Dataset – recap</a:t>
            </a:r>
          </a:p>
          <a:p>
            <a:endParaRPr lang="en-US" u="none" dirty="0"/>
          </a:p>
          <a:p>
            <a:r>
              <a:rPr lang="en-US" u="none" dirty="0"/>
              <a:t>Dataset yang </a:t>
            </a:r>
            <a:r>
              <a:rPr lang="en-US" u="none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bar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7420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diproses</a:t>
            </a:r>
            <a:r>
              <a:rPr lang="en-US" u="none" dirty="0"/>
              <a:t> </a:t>
            </a:r>
            <a:r>
              <a:rPr lang="en-US" u="none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090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8006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diberi</a:t>
            </a:r>
            <a:r>
              <a:rPr lang="en-US" u="none" dirty="0"/>
              <a:t> </a:t>
            </a:r>
            <a:r>
              <a:rPr lang="en-US" u="none" dirty="0" err="1"/>
              <a:t>nama</a:t>
            </a:r>
            <a:r>
              <a:rPr lang="en-US" u="none" dirty="0"/>
              <a:t> </a:t>
            </a:r>
            <a:r>
              <a:rPr lang="en-US" b="1" u="none" dirty="0" err="1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3490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dirty="0"/>
              <a:t> python yang </a:t>
            </a:r>
            <a:r>
              <a:rPr lang="en-US" u="none" dirty="0" err="1"/>
              <a:t>digunakan</a:t>
            </a:r>
            <a:r>
              <a:rPr lang="en-US" u="none" dirty="0"/>
              <a:t> </a:t>
            </a:r>
            <a:r>
              <a:rPr lang="en-US" u="none" dirty="0" err="1"/>
              <a:t>untuk</a:t>
            </a:r>
            <a:r>
              <a:rPr lang="en-US" u="none" dirty="0"/>
              <a:t> </a:t>
            </a:r>
            <a:r>
              <a:rPr lang="en-US" u="none" dirty="0" err="1"/>
              <a:t>membuat</a:t>
            </a:r>
            <a:r>
              <a:rPr lang="en-US" u="none" dirty="0"/>
              <a:t> bar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1925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 bar charts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 </a:t>
            </a:r>
            <a:r>
              <a:rPr lang="en-US" u="none" baseline="0" dirty="0" err="1"/>
              <a:t>di</a:t>
            </a:r>
            <a:r>
              <a:rPr lang="en-US" u="none" baseline="0" dirty="0"/>
              <a:t> slide </a:t>
            </a:r>
            <a:r>
              <a:rPr lang="en-US" u="none" baseline="0" dirty="0" err="1"/>
              <a:t>sebelumnya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8861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Pie Charts</a:t>
            </a:r>
          </a:p>
          <a:p>
            <a:endParaRPr lang="en-US" u="none" baseline="0" dirty="0"/>
          </a:p>
          <a:p>
            <a:r>
              <a:rPr lang="en-US" u="none" baseline="0" dirty="0" err="1"/>
              <a:t>Adalah</a:t>
            </a:r>
            <a:r>
              <a:rPr lang="en-US" u="none" baseline="0" dirty="0"/>
              <a:t> diagram yang </a:t>
            </a:r>
            <a:r>
              <a:rPr lang="en-US" u="none" baseline="0" dirty="0" err="1"/>
              <a:t>digambar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</a:t>
            </a:r>
            <a:r>
              <a:rPr lang="en-US" u="none" baseline="0" dirty="0" err="1"/>
              <a:t>lingkaran</a:t>
            </a:r>
            <a:r>
              <a:rPr lang="en-US" u="none" baseline="0" dirty="0"/>
              <a:t> yang </a:t>
            </a:r>
            <a:r>
              <a:rPr lang="en-US" u="none" baseline="0" dirty="0" err="1"/>
              <a:t>dibagi</a:t>
            </a:r>
            <a:r>
              <a:rPr lang="en-US" u="none" baseline="0" dirty="0"/>
              <a:t> </a:t>
            </a:r>
            <a:r>
              <a:rPr lang="en-US" u="none" baseline="0" dirty="0" err="1"/>
              <a:t>berdasarkan</a:t>
            </a:r>
            <a:r>
              <a:rPr lang="en-US" u="none" baseline="0" dirty="0"/>
              <a:t> </a:t>
            </a:r>
            <a:r>
              <a:rPr lang="en-US" u="none" baseline="0" dirty="0" err="1"/>
              <a:t>prosentase</a:t>
            </a:r>
            <a:r>
              <a:rPr lang="en-US" u="none" baseline="0" dirty="0"/>
              <a:t>/</a:t>
            </a:r>
            <a:r>
              <a:rPr lang="en-US" u="none" baseline="0" dirty="0" err="1"/>
              <a:t>jumlah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representasikan</a:t>
            </a:r>
            <a:r>
              <a:rPr lang="en-US" u="none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7628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Dataset – recap</a:t>
            </a:r>
          </a:p>
          <a:p>
            <a:endParaRPr lang="en-US" u="none" dirty="0"/>
          </a:p>
          <a:p>
            <a:r>
              <a:rPr lang="en-US" u="none" dirty="0"/>
              <a:t>Dataset yang </a:t>
            </a:r>
            <a:r>
              <a:rPr lang="en-US" u="none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pie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84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diproses</a:t>
            </a:r>
            <a:r>
              <a:rPr lang="en-US" u="none" dirty="0"/>
              <a:t> </a:t>
            </a:r>
            <a:r>
              <a:rPr lang="en-US" u="none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6474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diberi</a:t>
            </a:r>
            <a:r>
              <a:rPr lang="en-US" u="none" dirty="0"/>
              <a:t> </a:t>
            </a:r>
            <a:r>
              <a:rPr lang="en-US" u="none" dirty="0" err="1"/>
              <a:t>nama</a:t>
            </a:r>
            <a:r>
              <a:rPr lang="en-US" u="none" dirty="0"/>
              <a:t> </a:t>
            </a:r>
            <a:r>
              <a:rPr lang="en-US" b="1" u="none" dirty="0" err="1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220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dirty="0"/>
              <a:t> python </a:t>
            </a:r>
            <a:r>
              <a:rPr lang="en-US" u="none" dirty="0" err="1"/>
              <a:t>dengan</a:t>
            </a:r>
            <a:r>
              <a:rPr lang="en-US" u="none" dirty="0"/>
              <a:t> pandas </a:t>
            </a:r>
            <a:r>
              <a:rPr lang="en-US" u="none" dirty="0" err="1"/>
              <a:t>ini</a:t>
            </a:r>
            <a:r>
              <a:rPr lang="en-US" u="none" dirty="0"/>
              <a:t> </a:t>
            </a:r>
            <a:r>
              <a:rPr lang="en-US" u="none" dirty="0" err="1"/>
              <a:t>digunakan</a:t>
            </a:r>
            <a:r>
              <a:rPr lang="en-US" u="none" dirty="0"/>
              <a:t> </a:t>
            </a:r>
            <a:r>
              <a:rPr lang="en-US" u="none" dirty="0" err="1"/>
              <a:t>untuk</a:t>
            </a:r>
            <a:r>
              <a:rPr lang="en-US" u="none" dirty="0"/>
              <a:t> </a:t>
            </a:r>
            <a:r>
              <a:rPr lang="en-US" u="none" dirty="0" err="1"/>
              <a:t>mengelompokkan</a:t>
            </a:r>
            <a:r>
              <a:rPr lang="en-US" u="none" dirty="0"/>
              <a:t> data </a:t>
            </a:r>
            <a:r>
              <a:rPr lang="en-US" u="none" dirty="0" err="1"/>
              <a:t>berdasarkan</a:t>
            </a:r>
            <a:r>
              <a:rPr lang="en-US" u="none" baseline="0" dirty="0"/>
              <a:t> </a:t>
            </a:r>
            <a:r>
              <a:rPr lang="en-US" u="none" baseline="0" dirty="0" err="1"/>
              <a:t>kondisi</a:t>
            </a:r>
            <a:r>
              <a:rPr lang="en-US" u="none" baseline="0" dirty="0"/>
              <a:t> </a:t>
            </a:r>
            <a:r>
              <a:rPr lang="en-US" u="none" baseline="0" dirty="0" err="1"/>
              <a:t>tertentu</a:t>
            </a:r>
            <a:r>
              <a:rPr lang="en-US" u="none" baseline="0" dirty="0"/>
              <a:t>.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, </a:t>
            </a:r>
            <a:r>
              <a:rPr lang="en-US" u="none" baseline="0" dirty="0" err="1"/>
              <a:t>dikelompokkan</a:t>
            </a:r>
            <a:r>
              <a:rPr lang="en-US" u="none" baseline="0" dirty="0"/>
              <a:t> data </a:t>
            </a:r>
            <a:r>
              <a:rPr lang="en-US" u="none" baseline="0" dirty="0" err="1"/>
              <a:t>berdasarkan</a:t>
            </a:r>
            <a:r>
              <a:rPr lang="en-US" u="none" baseline="0" dirty="0"/>
              <a:t> “continent”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825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dirty="0"/>
              <a:t> </a:t>
            </a:r>
            <a:r>
              <a:rPr lang="en-US" u="none" dirty="0" err="1"/>
              <a:t>pada</a:t>
            </a:r>
            <a:r>
              <a:rPr lang="en-US" u="none" dirty="0"/>
              <a:t> Python</a:t>
            </a:r>
            <a:r>
              <a:rPr lang="en-US" u="none" baseline="0" dirty="0"/>
              <a:t> yang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pie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5921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 pie charts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590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Area Plots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diagram area (area chart)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area (area graph)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mewakili</a:t>
            </a:r>
            <a:r>
              <a:rPr lang="en-US" dirty="0"/>
              <a:t> total </a:t>
            </a:r>
            <a:r>
              <a:rPr lang="en-US" dirty="0" err="1"/>
              <a:t>terakumulasi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marL="393700" indent="-393700">
              <a:buFont typeface="Arial" pitchFamily="34" charset="0"/>
              <a:buChar char="•"/>
            </a:pPr>
            <a:r>
              <a:rPr lang="en-US" dirty="0" err="1"/>
              <a:t>Didasari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line plots</a:t>
            </a:r>
          </a:p>
          <a:p>
            <a:endParaRPr lang="en-US" u="sng" dirty="0"/>
          </a:p>
          <a:p>
            <a:endParaRPr lang="en-US" u="none" dirty="0"/>
          </a:p>
          <a:p>
            <a:r>
              <a:rPr lang="en-US" u="none" dirty="0" err="1"/>
              <a:t>Versi</a:t>
            </a:r>
            <a:r>
              <a:rPr lang="en-US" u="none" dirty="0"/>
              <a:t> </a:t>
            </a:r>
            <a:r>
              <a:rPr lang="en-US" u="none" dirty="0" err="1"/>
              <a:t>Bahasa</a:t>
            </a:r>
            <a:r>
              <a:rPr lang="en-US" u="none" dirty="0"/>
              <a:t> </a:t>
            </a:r>
            <a:r>
              <a:rPr lang="en-US" u="none" dirty="0" err="1"/>
              <a:t>Inggris</a:t>
            </a:r>
            <a:r>
              <a:rPr lang="en-US" u="none" dirty="0"/>
              <a:t>: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/>
              <a:t>also known as area chart or area graph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/>
              <a:t>commonly used to represent cumulated totals using numbers or percentages over time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/>
              <a:t>is based on the line plots</a:t>
            </a:r>
          </a:p>
          <a:p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 pie charts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dibuat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yang </a:t>
            </a:r>
            <a:r>
              <a:rPr lang="en-US" u="none" baseline="0" dirty="0" err="1"/>
              <a:t>berbeda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6860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Box Plots</a:t>
            </a:r>
          </a:p>
          <a:p>
            <a:endParaRPr lang="en-US" u="none" baseline="0" dirty="0"/>
          </a:p>
          <a:p>
            <a:r>
              <a:rPr lang="en-US" u="none" baseline="0" dirty="0"/>
              <a:t>Box plot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cara</a:t>
            </a:r>
            <a:r>
              <a:rPr lang="en-US" u="none" baseline="0" dirty="0"/>
              <a:t> yang </a:t>
            </a:r>
            <a:r>
              <a:rPr lang="en-US" u="none" baseline="0" dirty="0" err="1"/>
              <a:t>secara</a:t>
            </a:r>
            <a:r>
              <a:rPr lang="en-US" u="none" baseline="0" dirty="0"/>
              <a:t> </a:t>
            </a:r>
            <a:r>
              <a:rPr lang="en-US" u="none" baseline="0" dirty="0" err="1"/>
              <a:t>statistik</a:t>
            </a:r>
            <a:r>
              <a:rPr lang="en-US" u="none" baseline="0" dirty="0"/>
              <a:t> </a:t>
            </a:r>
            <a:r>
              <a:rPr lang="en-US" u="none" baseline="0" dirty="0" err="1"/>
              <a:t>mewakili</a:t>
            </a:r>
            <a:r>
              <a:rPr lang="en-US" u="none" baseline="0" dirty="0"/>
              <a:t> </a:t>
            </a:r>
            <a:r>
              <a:rPr lang="en-US" u="none" baseline="0" dirty="0" err="1"/>
              <a:t>distribusi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melalui</a:t>
            </a:r>
            <a:r>
              <a:rPr lang="en-US" u="none" baseline="0" dirty="0"/>
              <a:t> lima </a:t>
            </a:r>
            <a:r>
              <a:rPr lang="en-US" u="none" baseline="0" dirty="0" err="1"/>
              <a:t>dimensi</a:t>
            </a:r>
            <a:r>
              <a:rPr lang="en-US" u="none" baseline="0" dirty="0"/>
              <a:t> </a:t>
            </a:r>
            <a:r>
              <a:rPr lang="en-US" u="none" baseline="0" dirty="0" err="1"/>
              <a:t>utama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Dimensi</a:t>
            </a:r>
            <a:r>
              <a:rPr lang="en-US" u="none" baseline="0" dirty="0"/>
              <a:t> </a:t>
            </a:r>
            <a:r>
              <a:rPr lang="en-US" u="none" baseline="0" dirty="0" err="1"/>
              <a:t>pertama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minimum, yang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angka</a:t>
            </a:r>
            <a:r>
              <a:rPr lang="en-US" u="none" baseline="0" dirty="0"/>
              <a:t> </a:t>
            </a:r>
            <a:r>
              <a:rPr lang="en-US" u="none" baseline="0" dirty="0" err="1"/>
              <a:t>terkecil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diurutkan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Dimensi</a:t>
            </a:r>
            <a:r>
              <a:rPr lang="en-US" u="none" baseline="0" dirty="0"/>
              <a:t> </a:t>
            </a:r>
            <a:r>
              <a:rPr lang="en-US" u="none" baseline="0" dirty="0" err="1"/>
              <a:t>kedua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kuartil</a:t>
            </a:r>
            <a:r>
              <a:rPr lang="en-US" u="none" baseline="0" dirty="0"/>
              <a:t> </a:t>
            </a:r>
            <a:r>
              <a:rPr lang="en-US" u="none" baseline="0" dirty="0" err="1"/>
              <a:t>pertama</a:t>
            </a:r>
            <a:r>
              <a:rPr lang="en-US" u="none" baseline="0" dirty="0"/>
              <a:t>, yang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titik</a:t>
            </a:r>
            <a:r>
              <a:rPr lang="en-US" u="none" baseline="0" dirty="0"/>
              <a:t> 25%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jalan</a:t>
            </a:r>
            <a:r>
              <a:rPr lang="en-US" u="none" baseline="0" dirty="0"/>
              <a:t> </a:t>
            </a:r>
            <a:r>
              <a:rPr lang="en-US" u="none" baseline="0" dirty="0" err="1"/>
              <a:t>melalui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diurutkan</a:t>
            </a:r>
            <a:r>
              <a:rPr lang="en-US" u="none" baseline="0" dirty="0"/>
              <a:t>.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lain, </a:t>
            </a:r>
            <a:r>
              <a:rPr lang="en-US" u="none" baseline="0" dirty="0" err="1"/>
              <a:t>seperempat</a:t>
            </a:r>
            <a:r>
              <a:rPr lang="en-US" u="none" baseline="0" dirty="0"/>
              <a:t> </a:t>
            </a:r>
            <a:r>
              <a:rPr lang="en-US" u="none" baseline="0" dirty="0" err="1"/>
              <a:t>titik</a:t>
            </a:r>
            <a:r>
              <a:rPr lang="en-US" u="none" baseline="0" dirty="0"/>
              <a:t> data </a:t>
            </a:r>
            <a:r>
              <a:rPr lang="en-US" u="none" baseline="0" dirty="0" err="1"/>
              <a:t>kurang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</a:t>
            </a:r>
            <a:r>
              <a:rPr lang="en-US" u="none" baseline="0" dirty="0" err="1"/>
              <a:t>ini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Dimensi</a:t>
            </a:r>
            <a:r>
              <a:rPr lang="en-US" u="none" baseline="0" dirty="0"/>
              <a:t> </a:t>
            </a:r>
            <a:r>
              <a:rPr lang="en-US" u="none" baseline="0" dirty="0" err="1"/>
              <a:t>ketiga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median, yang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median </a:t>
            </a:r>
            <a:r>
              <a:rPr lang="en-US" u="none" baseline="0" dirty="0" err="1"/>
              <a:t>dari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diurutkan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Dimensi</a:t>
            </a:r>
            <a:r>
              <a:rPr lang="en-US" u="none" baseline="0" dirty="0"/>
              <a:t> </a:t>
            </a:r>
            <a:r>
              <a:rPr lang="en-US" u="none" baseline="0" dirty="0" err="1"/>
              <a:t>keempat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kuartil</a:t>
            </a:r>
            <a:r>
              <a:rPr lang="en-US" u="none" baseline="0" dirty="0"/>
              <a:t> </a:t>
            </a:r>
            <a:r>
              <a:rPr lang="en-US" u="none" baseline="0" dirty="0" err="1"/>
              <a:t>ketiga</a:t>
            </a:r>
            <a:r>
              <a:rPr lang="en-US" u="none" baseline="0" dirty="0"/>
              <a:t>, yang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titik</a:t>
            </a:r>
            <a:r>
              <a:rPr lang="en-US" u="none" baseline="0" dirty="0"/>
              <a:t> 75%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jalan</a:t>
            </a:r>
            <a:r>
              <a:rPr lang="en-US" u="none" baseline="0" dirty="0"/>
              <a:t> </a:t>
            </a:r>
            <a:r>
              <a:rPr lang="en-US" u="none" baseline="0" dirty="0" err="1"/>
              <a:t>melalui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diurutkan</a:t>
            </a:r>
            <a:r>
              <a:rPr lang="en-US" u="none" baseline="0" dirty="0"/>
              <a:t>.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lain, </a:t>
            </a:r>
            <a:r>
              <a:rPr lang="en-US" u="none" baseline="0" dirty="0" err="1"/>
              <a:t>tiga</a:t>
            </a:r>
            <a:r>
              <a:rPr lang="en-US" u="none" baseline="0" dirty="0"/>
              <a:t> </a:t>
            </a:r>
            <a:r>
              <a:rPr lang="en-US" u="none" baseline="0" dirty="0" err="1"/>
              <a:t>perempat</a:t>
            </a:r>
            <a:r>
              <a:rPr lang="en-US" u="none" baseline="0" dirty="0"/>
              <a:t> </a:t>
            </a:r>
            <a:r>
              <a:rPr lang="en-US" u="none" baseline="0" dirty="0" err="1"/>
              <a:t>titik</a:t>
            </a:r>
            <a:r>
              <a:rPr lang="en-US" u="none" baseline="0" dirty="0"/>
              <a:t> data </a:t>
            </a:r>
            <a:r>
              <a:rPr lang="en-US" u="none" baseline="0" dirty="0" err="1"/>
              <a:t>kurang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</a:t>
            </a:r>
            <a:r>
              <a:rPr lang="en-US" u="none" baseline="0" dirty="0" err="1"/>
              <a:t>ini</a:t>
            </a:r>
            <a:r>
              <a:rPr lang="en-US" u="none" baseline="0" dirty="0"/>
              <a:t>. </a:t>
            </a:r>
          </a:p>
          <a:p>
            <a:r>
              <a:rPr lang="en-US" u="none" baseline="0" dirty="0" err="1"/>
              <a:t>Dimensi</a:t>
            </a:r>
            <a:r>
              <a:rPr lang="en-US" u="none" baseline="0" dirty="0"/>
              <a:t> </a:t>
            </a:r>
            <a:r>
              <a:rPr lang="en-US" u="none" baseline="0" dirty="0" err="1"/>
              <a:t>terakhir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maksimum</a:t>
            </a:r>
            <a:r>
              <a:rPr lang="en-US" u="none" baseline="0" dirty="0"/>
              <a:t>, yang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angka</a:t>
            </a:r>
            <a:r>
              <a:rPr lang="en-US" u="none" baseline="0" dirty="0"/>
              <a:t> </a:t>
            </a:r>
            <a:r>
              <a:rPr lang="en-US" u="none" baseline="0" dirty="0" err="1"/>
              <a:t>tertinggi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diurutkan</a:t>
            </a:r>
            <a:r>
              <a:rPr lang="en-US" u="none" baseline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0111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Dataset – recap</a:t>
            </a:r>
          </a:p>
          <a:p>
            <a:endParaRPr lang="en-US" u="none" dirty="0"/>
          </a:p>
          <a:p>
            <a:r>
              <a:rPr lang="en-US" u="none" dirty="0"/>
              <a:t>Dataset yang </a:t>
            </a:r>
            <a:r>
              <a:rPr lang="en-US" u="none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box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4697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diproses</a:t>
            </a:r>
            <a:r>
              <a:rPr lang="en-US" u="none" dirty="0"/>
              <a:t> </a:t>
            </a:r>
            <a:r>
              <a:rPr lang="en-US" u="none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7282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diberi</a:t>
            </a:r>
            <a:r>
              <a:rPr lang="en-US" u="none" dirty="0"/>
              <a:t> </a:t>
            </a:r>
            <a:r>
              <a:rPr lang="en-US" u="none" dirty="0" err="1"/>
              <a:t>nama</a:t>
            </a:r>
            <a:r>
              <a:rPr lang="en-US" u="none" dirty="0"/>
              <a:t> </a:t>
            </a:r>
            <a:r>
              <a:rPr lang="en-US" b="1" u="none" dirty="0" err="1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7660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 yang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box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8318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dirty="0"/>
              <a:t> </a:t>
            </a:r>
            <a:r>
              <a:rPr lang="en-US" u="none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hasil</a:t>
            </a:r>
            <a:r>
              <a:rPr lang="en-US" u="none" baseline="0" dirty="0"/>
              <a:t> box plots </a:t>
            </a:r>
            <a:r>
              <a:rPr lang="en-US" u="none" baseline="0" dirty="0" err="1"/>
              <a:t>berdasarkan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Python.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1096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Scatter Plots</a:t>
            </a:r>
          </a:p>
          <a:p>
            <a:endParaRPr lang="en-US" u="none" baseline="0" dirty="0"/>
          </a:p>
          <a:p>
            <a:r>
              <a:rPr lang="en-US" u="none" baseline="0" dirty="0"/>
              <a:t>Scatter plots (diagram </a:t>
            </a:r>
            <a:r>
              <a:rPr lang="en-US" u="none" baseline="0" dirty="0" err="1"/>
              <a:t>sebaran</a:t>
            </a:r>
            <a:r>
              <a:rPr lang="en-US" u="none" baseline="0" dirty="0"/>
              <a:t>)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jenis</a:t>
            </a:r>
            <a:r>
              <a:rPr lang="en-US" u="none" baseline="0" dirty="0"/>
              <a:t> plot yang </a:t>
            </a:r>
            <a:r>
              <a:rPr lang="en-US" u="none" baseline="0" dirty="0" err="1"/>
              <a:t>menampilkan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yang </a:t>
            </a:r>
            <a:r>
              <a:rPr lang="en-US" u="none" baseline="0" dirty="0" err="1"/>
              <a:t>berkaitan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biasanya</a:t>
            </a:r>
            <a:r>
              <a:rPr lang="en-US" u="none" baseline="0" dirty="0"/>
              <a:t> </a:t>
            </a:r>
            <a:r>
              <a:rPr lang="en-US" u="none" baseline="0" dirty="0" err="1"/>
              <a:t>dua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</a:t>
            </a:r>
            <a:r>
              <a:rPr lang="en-US" u="none" baseline="0" dirty="0" err="1"/>
              <a:t>terhadap</a:t>
            </a:r>
            <a:r>
              <a:rPr lang="en-US" u="none" baseline="0" dirty="0"/>
              <a:t> </a:t>
            </a:r>
            <a:r>
              <a:rPr lang="en-US" u="none" baseline="0" dirty="0" err="1"/>
              <a:t>satu</a:t>
            </a:r>
            <a:r>
              <a:rPr lang="en-US" u="none" baseline="0" dirty="0"/>
              <a:t> </a:t>
            </a:r>
            <a:r>
              <a:rPr lang="en-US" u="none" baseline="0" dirty="0" err="1"/>
              <a:t>sama</a:t>
            </a:r>
            <a:r>
              <a:rPr lang="en-US" u="none" baseline="0" dirty="0"/>
              <a:t> lain.</a:t>
            </a:r>
          </a:p>
          <a:p>
            <a:endParaRPr lang="en-US" u="none" baseline="0" dirty="0"/>
          </a:p>
          <a:p>
            <a:r>
              <a:rPr lang="en-US" u="none" baseline="0" dirty="0" err="1"/>
              <a:t>Biasanya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</a:t>
            </a:r>
            <a:r>
              <a:rPr lang="en-US" u="none" baseline="0" dirty="0" err="1"/>
              <a:t>dependen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diplot</a:t>
            </a:r>
            <a:r>
              <a:rPr lang="en-US" u="none" baseline="0" dirty="0"/>
              <a:t> </a:t>
            </a:r>
            <a:r>
              <a:rPr lang="en-US" u="none" baseline="0" dirty="0" err="1"/>
              <a:t>terhadap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</a:t>
            </a:r>
            <a:r>
              <a:rPr lang="en-US" u="none" baseline="0" dirty="0" err="1"/>
              <a:t>independen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menentukan</a:t>
            </a:r>
            <a:r>
              <a:rPr lang="en-US" u="none" baseline="0" dirty="0"/>
              <a:t> </a:t>
            </a:r>
            <a:r>
              <a:rPr lang="en-US" u="none" baseline="0" dirty="0" err="1"/>
              <a:t>apakah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korelasi</a:t>
            </a:r>
            <a:r>
              <a:rPr lang="en-US" u="none" baseline="0" dirty="0"/>
              <a:t> </a:t>
            </a:r>
            <a:r>
              <a:rPr lang="en-US" u="none" baseline="0" dirty="0" err="1"/>
              <a:t>antara</a:t>
            </a:r>
            <a:r>
              <a:rPr lang="en-US" u="none" baseline="0" dirty="0"/>
              <a:t> </a:t>
            </a:r>
            <a:r>
              <a:rPr lang="en-US" u="none" baseline="0" dirty="0" err="1"/>
              <a:t>kedua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Sebagai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,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sini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sebaran</a:t>
            </a:r>
            <a:r>
              <a:rPr lang="en-US" u="none" baseline="0" dirty="0"/>
              <a:t> </a:t>
            </a:r>
            <a:r>
              <a:rPr lang="en-US" u="none" baseline="0" dirty="0" err="1"/>
              <a:t>pendapatan</a:t>
            </a:r>
            <a:r>
              <a:rPr lang="en-US" u="none" baseline="0" dirty="0"/>
              <a:t> versus </a:t>
            </a:r>
            <a:r>
              <a:rPr lang="en-US" u="none" baseline="0" dirty="0" err="1"/>
              <a:t>pendidikan</a:t>
            </a:r>
            <a:r>
              <a:rPr lang="en-US" u="none" baseline="0" dirty="0"/>
              <a:t>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melihat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diplot</a:t>
            </a:r>
            <a:r>
              <a:rPr lang="en-US" u="none" baseline="0" dirty="0"/>
              <a:t>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disimpulkan</a:t>
            </a:r>
            <a:r>
              <a:rPr lang="en-US" u="none" baseline="0" dirty="0"/>
              <a:t> </a:t>
            </a:r>
            <a:r>
              <a:rPr lang="en-US" u="none" baseline="0" dirty="0" err="1"/>
              <a:t>bahwa</a:t>
            </a:r>
            <a:r>
              <a:rPr lang="en-US" u="none" baseline="0" dirty="0"/>
              <a:t> </a:t>
            </a:r>
            <a:r>
              <a:rPr lang="en-US" u="none" baseline="0" dirty="0" err="1"/>
              <a:t>seseorang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pendidikan</a:t>
            </a:r>
            <a:r>
              <a:rPr lang="en-US" u="none" baseline="0" dirty="0"/>
              <a:t> yang </a:t>
            </a:r>
            <a:r>
              <a:rPr lang="en-US" u="none" baseline="0" dirty="0" err="1"/>
              <a:t>lebih</a:t>
            </a:r>
            <a:r>
              <a:rPr lang="en-US" u="none" baseline="0" dirty="0"/>
              <a:t> lama </a:t>
            </a:r>
            <a:r>
              <a:rPr lang="en-US" u="none" baseline="0" dirty="0" err="1"/>
              <a:t>cenderung</a:t>
            </a:r>
            <a:r>
              <a:rPr lang="en-US" u="none" baseline="0" dirty="0"/>
              <a:t> </a:t>
            </a:r>
            <a:r>
              <a:rPr lang="en-US" u="none" baseline="0" dirty="0" err="1"/>
              <a:t>memperoleh</a:t>
            </a:r>
            <a:r>
              <a:rPr lang="en-US" u="none" baseline="0" dirty="0"/>
              <a:t> </a:t>
            </a:r>
            <a:r>
              <a:rPr lang="en-US" u="none" baseline="0" dirty="0" err="1"/>
              <a:t>pendapatan</a:t>
            </a:r>
            <a:r>
              <a:rPr lang="en-US" u="none" baseline="0" dirty="0"/>
              <a:t> yang 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tinggi</a:t>
            </a:r>
            <a:r>
              <a:rPr lang="en-US" u="none" baseline="0" dirty="0"/>
              <a:t> </a:t>
            </a:r>
            <a:r>
              <a:rPr lang="en-US" u="none" baseline="0" dirty="0" err="1"/>
              <a:t>daripada</a:t>
            </a:r>
            <a:r>
              <a:rPr lang="en-US" u="none" baseline="0" dirty="0"/>
              <a:t> </a:t>
            </a:r>
            <a:r>
              <a:rPr lang="en-US" u="none" baseline="0" dirty="0" err="1"/>
              <a:t>individu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pendidikan</a:t>
            </a:r>
            <a:r>
              <a:rPr lang="en-US" u="none" baseline="0" dirty="0"/>
              <a:t> yang 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sedikit</a:t>
            </a:r>
            <a:r>
              <a:rPr lang="en-US" u="none" baseline="0" dirty="0"/>
              <a:t> </a:t>
            </a:r>
            <a:r>
              <a:rPr lang="en-US" u="none" baseline="0" dirty="0" err="1"/>
              <a:t>tahun</a:t>
            </a:r>
            <a:r>
              <a:rPr lang="en-US" u="none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5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Dataset – recap</a:t>
            </a:r>
          </a:p>
          <a:p>
            <a:endParaRPr lang="en-US" u="none" dirty="0"/>
          </a:p>
          <a:p>
            <a:r>
              <a:rPr lang="en-US" u="none" dirty="0"/>
              <a:t>Dataset yang </a:t>
            </a:r>
            <a:r>
              <a:rPr lang="en-US" u="none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scatter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9336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diproses</a:t>
            </a:r>
            <a:r>
              <a:rPr lang="en-US" u="none" dirty="0"/>
              <a:t> </a:t>
            </a:r>
            <a:r>
              <a:rPr lang="en-US" u="none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masing-masing</a:t>
            </a:r>
            <a:r>
              <a:rPr lang="en-US" u="none" baseline="0" dirty="0"/>
              <a:t> </a:t>
            </a:r>
            <a:r>
              <a:rPr lang="en-US" u="none" baseline="0" dirty="0" err="1"/>
              <a:t>negara</a:t>
            </a:r>
            <a:r>
              <a:rPr lang="en-US" u="none" baseline="0" dirty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3331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Pada</a:t>
            </a:r>
            <a:r>
              <a:rPr lang="en-US" u="none" dirty="0"/>
              <a:t> </a:t>
            </a:r>
            <a:r>
              <a:rPr lang="en-US" u="none" dirty="0" err="1"/>
              <a:t>contoh</a:t>
            </a:r>
            <a:r>
              <a:rPr lang="en-US" u="none" dirty="0"/>
              <a:t> </a:t>
            </a:r>
            <a:r>
              <a:rPr lang="en-US" u="none" dirty="0" err="1"/>
              <a:t>pembuatan</a:t>
            </a:r>
            <a:r>
              <a:rPr lang="en-US" u="none" dirty="0"/>
              <a:t> area plots,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dataset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yang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negara-negara</a:t>
            </a:r>
            <a:r>
              <a:rPr lang="en-US" u="none" baseline="0" dirty="0"/>
              <a:t>, </a:t>
            </a:r>
            <a:r>
              <a:rPr lang="en-US" u="none" baseline="0" dirty="0" err="1"/>
              <a:t>mulai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tahun</a:t>
            </a:r>
            <a:r>
              <a:rPr lang="en-US" u="none" baseline="0" dirty="0"/>
              <a:t> 1980 </a:t>
            </a:r>
            <a:r>
              <a:rPr lang="en-US" u="none" baseline="0" dirty="0" err="1"/>
              <a:t>sampai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2013.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diberi</a:t>
            </a:r>
            <a:r>
              <a:rPr lang="en-US" u="none" dirty="0"/>
              <a:t> </a:t>
            </a:r>
            <a:r>
              <a:rPr lang="en-US" u="none" dirty="0" err="1"/>
              <a:t>nama</a:t>
            </a:r>
            <a:r>
              <a:rPr lang="en-US" u="none" dirty="0"/>
              <a:t> </a:t>
            </a:r>
            <a:r>
              <a:rPr lang="en-US" b="1" u="none" dirty="0" err="1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9772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 yang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scatter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10635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Tampak</a:t>
            </a:r>
            <a:r>
              <a:rPr lang="en-US" u="none" dirty="0"/>
              <a:t> </a:t>
            </a:r>
            <a:r>
              <a:rPr lang="en-US" u="none" dirty="0" err="1"/>
              <a:t>pada</a:t>
            </a:r>
            <a:r>
              <a:rPr lang="en-US" u="none" dirty="0"/>
              <a:t> </a:t>
            </a:r>
            <a:r>
              <a:rPr lang="en-US" u="none" dirty="0" err="1"/>
              <a:t>gambar</a:t>
            </a:r>
            <a:r>
              <a:rPr lang="en-US" u="none" dirty="0"/>
              <a:t> </a:t>
            </a:r>
            <a:r>
              <a:rPr lang="en-US" u="none" dirty="0" err="1"/>
              <a:t>adalah</a:t>
            </a:r>
            <a:r>
              <a:rPr lang="en-US" u="none" dirty="0"/>
              <a:t> </a:t>
            </a:r>
            <a:r>
              <a:rPr lang="en-US" u="none" dirty="0" err="1"/>
              <a:t>hasil</a:t>
            </a:r>
            <a:r>
              <a:rPr lang="en-US" u="none" dirty="0"/>
              <a:t> scatter</a:t>
            </a:r>
            <a:r>
              <a:rPr lang="en-US" u="none" baseline="0" dirty="0"/>
              <a:t> plots yang </a:t>
            </a:r>
            <a:r>
              <a:rPr lang="en-US" u="none" baseline="0" dirty="0" err="1"/>
              <a:t>dibuat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python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972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Dataset </a:t>
            </a:r>
            <a:r>
              <a:rPr lang="en-US" u="none" dirty="0" err="1"/>
              <a:t>diproses</a:t>
            </a:r>
            <a:r>
              <a:rPr lang="en-US" u="none" dirty="0"/>
              <a:t> </a:t>
            </a:r>
            <a:r>
              <a:rPr lang="en-US" u="none" dirty="0" err="1"/>
              <a:t>untuk</a:t>
            </a:r>
            <a:r>
              <a:rPr lang="en-US" u="none" dirty="0"/>
              <a:t> </a:t>
            </a:r>
            <a:r>
              <a:rPr lang="en-US" u="none" dirty="0" err="1"/>
              <a:t>mendapatkan</a:t>
            </a:r>
            <a:r>
              <a:rPr lang="en-US" u="none" dirty="0"/>
              <a:t> total </a:t>
            </a:r>
            <a:r>
              <a:rPr lang="en-US" u="none" dirty="0" err="1"/>
              <a:t>imigran</a:t>
            </a:r>
            <a:r>
              <a:rPr lang="en-US" u="none" dirty="0"/>
              <a:t> </a:t>
            </a:r>
            <a:r>
              <a:rPr lang="en-US" u="none" dirty="0" err="1"/>
              <a:t>dari</a:t>
            </a:r>
            <a:r>
              <a:rPr lang="en-US" u="none" dirty="0"/>
              <a:t> </a:t>
            </a:r>
            <a:r>
              <a:rPr lang="en-US" u="none" dirty="0" err="1"/>
              <a:t>tahun</a:t>
            </a:r>
            <a:r>
              <a:rPr lang="en-US" u="none" dirty="0"/>
              <a:t> 1980 </a:t>
            </a:r>
            <a:r>
              <a:rPr lang="en-US" u="none" dirty="0" err="1"/>
              <a:t>sampai</a:t>
            </a:r>
            <a:r>
              <a:rPr lang="en-US" u="none" dirty="0"/>
              <a:t> </a:t>
            </a:r>
            <a:r>
              <a:rPr lang="en-US" u="none" dirty="0" err="1"/>
              <a:t>dengan</a:t>
            </a:r>
            <a:r>
              <a:rPr lang="en-US" u="none" dirty="0"/>
              <a:t> 2013 </a:t>
            </a:r>
            <a:r>
              <a:rPr lang="en-US" u="none" dirty="0" err="1"/>
              <a:t>untuk</a:t>
            </a:r>
            <a:r>
              <a:rPr lang="en-US" u="none" dirty="0"/>
              <a:t> </a:t>
            </a:r>
            <a:r>
              <a:rPr lang="en-US" u="none" dirty="0" err="1"/>
              <a:t>masing-masing</a:t>
            </a:r>
            <a:r>
              <a:rPr lang="en-US" u="none" dirty="0"/>
              <a:t> </a:t>
            </a:r>
            <a:r>
              <a:rPr lang="en-US" u="none" dirty="0" err="1"/>
              <a:t>negara</a:t>
            </a:r>
            <a:r>
              <a:rPr lang="en-US" u="none" dirty="0"/>
              <a:t>. 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Misalkan</a:t>
            </a:r>
            <a:r>
              <a:rPr lang="en-US" u="none" dirty="0"/>
              <a:t>:</a:t>
            </a:r>
          </a:p>
          <a:p>
            <a:r>
              <a:rPr lang="en-US" u="none" dirty="0"/>
              <a:t>Negara Afghanistan </a:t>
            </a:r>
            <a:r>
              <a:rPr lang="en-US" u="none" dirty="0" err="1"/>
              <a:t>mempunyai</a:t>
            </a:r>
            <a:r>
              <a:rPr lang="en-US" u="none" dirty="0"/>
              <a:t> total </a:t>
            </a:r>
            <a:r>
              <a:rPr lang="en-US" u="none" dirty="0" err="1"/>
              <a:t>imigran</a:t>
            </a:r>
            <a:r>
              <a:rPr lang="en-US" u="none" dirty="0"/>
              <a:t> = 58639</a:t>
            </a:r>
          </a:p>
          <a:p>
            <a:r>
              <a:rPr lang="en-US" u="none" dirty="0" err="1"/>
              <a:t>Nagara</a:t>
            </a:r>
            <a:r>
              <a:rPr lang="en-US" u="none" dirty="0"/>
              <a:t> Albania </a:t>
            </a:r>
            <a:r>
              <a:rPr lang="en-US" u="none" dirty="0" err="1"/>
              <a:t>mempunyai</a:t>
            </a:r>
            <a:r>
              <a:rPr lang="en-US" u="none" dirty="0"/>
              <a:t> total </a:t>
            </a:r>
            <a:r>
              <a:rPr lang="en-US" u="none" dirty="0" err="1"/>
              <a:t>imigran</a:t>
            </a:r>
            <a:r>
              <a:rPr lang="en-US" u="none" dirty="0"/>
              <a:t> = 15899</a:t>
            </a:r>
          </a:p>
          <a:p>
            <a:endParaRPr lang="en-US" u="none" dirty="0"/>
          </a:p>
          <a:p>
            <a:r>
              <a:rPr lang="en-US" u="none" dirty="0"/>
              <a:t>Dataset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diberi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: </a:t>
            </a:r>
            <a:r>
              <a:rPr lang="en-US" b="1" u="none" baseline="0" dirty="0" err="1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Membangun</a:t>
            </a:r>
            <a:r>
              <a:rPr lang="en-US" u="none" baseline="0" dirty="0"/>
              <a:t> area plots</a:t>
            </a:r>
          </a:p>
          <a:p>
            <a:endParaRPr lang="en-US" u="none" baseline="0" dirty="0"/>
          </a:p>
          <a:p>
            <a:r>
              <a:rPr lang="en-US" u="none" baseline="0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 yang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membangun</a:t>
            </a:r>
            <a:r>
              <a:rPr lang="en-US" u="none" baseline="0" dirty="0"/>
              <a:t> area plots.</a:t>
            </a:r>
          </a:p>
          <a:p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mengambil</a:t>
            </a:r>
            <a:r>
              <a:rPr lang="en-US" u="none" baseline="0" dirty="0"/>
              <a:t> data </a:t>
            </a:r>
            <a:r>
              <a:rPr lang="en-US" u="none" baseline="0" dirty="0" err="1"/>
              <a:t>untuk</a:t>
            </a:r>
            <a:r>
              <a:rPr lang="en-US" u="none" baseline="0" dirty="0"/>
              <a:t> lima </a:t>
            </a:r>
            <a:r>
              <a:rPr lang="en-US" u="none" baseline="0" dirty="0" err="1"/>
              <a:t>negara</a:t>
            </a:r>
            <a:r>
              <a:rPr lang="en-US" u="none" baseline="0" dirty="0"/>
              <a:t> yang </a:t>
            </a:r>
            <a:r>
              <a:rPr lang="en-US" u="none" baseline="0" dirty="0" err="1"/>
              <a:t>memiliki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terbanyak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Berdasarkan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, </a:t>
            </a:r>
            <a:r>
              <a:rPr lang="en-US" u="none" baseline="0" dirty="0" err="1"/>
              <a:t>didapatkan</a:t>
            </a:r>
            <a:r>
              <a:rPr lang="en-US" u="none" baseline="0" dirty="0"/>
              <a:t> 5 </a:t>
            </a:r>
            <a:r>
              <a:rPr lang="en-US" u="none" baseline="0" dirty="0" err="1"/>
              <a:t>negara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terbanyak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/>
              <a:t>India</a:t>
            </a:r>
          </a:p>
          <a:p>
            <a:pPr marL="228600" indent="-228600">
              <a:buAutoNum type="arabicPeriod"/>
            </a:pPr>
            <a:r>
              <a:rPr lang="en-US" u="none" baseline="0" dirty="0"/>
              <a:t>China</a:t>
            </a:r>
          </a:p>
          <a:p>
            <a:pPr marL="228600" indent="-228600">
              <a:buAutoNum type="arabicPeriod"/>
            </a:pPr>
            <a:r>
              <a:rPr lang="en-US" u="none" baseline="0" dirty="0"/>
              <a:t>United Kingdom</a:t>
            </a:r>
          </a:p>
          <a:p>
            <a:pPr marL="228600" indent="-228600">
              <a:buAutoNum type="arabicPeriod"/>
            </a:pPr>
            <a:r>
              <a:rPr lang="en-US" u="none" baseline="0" dirty="0"/>
              <a:t>Philippines</a:t>
            </a:r>
          </a:p>
          <a:p>
            <a:pPr marL="228600" indent="-228600">
              <a:buAutoNum type="arabicPeriod"/>
            </a:pPr>
            <a:r>
              <a:rPr lang="en-US" u="none" baseline="0" dirty="0"/>
              <a:t>Pakistan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/>
              <a:t>Perintah</a:t>
            </a:r>
            <a:r>
              <a:rPr lang="en-US" u="none" dirty="0"/>
              <a:t> </a:t>
            </a:r>
            <a:r>
              <a:rPr lang="en-US" u="none" dirty="0" err="1"/>
              <a:t>berikut</a:t>
            </a:r>
            <a:r>
              <a:rPr lang="en-US" u="none" dirty="0"/>
              <a:t> </a:t>
            </a:r>
            <a:r>
              <a:rPr lang="en-US" u="none" dirty="0" err="1"/>
              <a:t>digunakan</a:t>
            </a:r>
            <a:r>
              <a:rPr lang="en-US" u="none" dirty="0"/>
              <a:t> </a:t>
            </a:r>
            <a:r>
              <a:rPr lang="en-US" u="none" dirty="0" err="1"/>
              <a:t>untuk</a:t>
            </a:r>
            <a:r>
              <a:rPr lang="en-US" u="none" dirty="0"/>
              <a:t> </a:t>
            </a:r>
            <a:r>
              <a:rPr lang="en-US" u="none" dirty="0" err="1"/>
              <a:t>mengambil</a:t>
            </a:r>
            <a:r>
              <a:rPr lang="en-US" u="none" dirty="0"/>
              <a:t> data 5 </a:t>
            </a:r>
            <a:r>
              <a:rPr lang="en-US" u="none" dirty="0" err="1"/>
              <a:t>negara</a:t>
            </a:r>
            <a:r>
              <a:rPr lang="en-US" u="none" dirty="0"/>
              <a:t> </a:t>
            </a:r>
            <a:r>
              <a:rPr lang="en-US" u="none" dirty="0" err="1"/>
              <a:t>dengan</a:t>
            </a:r>
            <a:r>
              <a:rPr lang="en-US" u="none" dirty="0"/>
              <a:t> </a:t>
            </a:r>
            <a:r>
              <a:rPr lang="en-US" u="none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terbanyak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Proses</a:t>
            </a:r>
            <a:r>
              <a:rPr lang="en-US" u="none" baseline="0" dirty="0"/>
              <a:t> </a:t>
            </a:r>
            <a:r>
              <a:rPr lang="en-US" u="none" baseline="0" dirty="0" err="1"/>
              <a:t>ini</a:t>
            </a:r>
            <a:r>
              <a:rPr lang="en-US" u="none" baseline="0" dirty="0"/>
              <a:t> </a:t>
            </a:r>
            <a:r>
              <a:rPr lang="en-US" u="none" baseline="0" dirty="0" err="1"/>
              <a:t>dilakukan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melakukan</a:t>
            </a:r>
            <a:r>
              <a:rPr lang="en-US" u="none" baseline="0" dirty="0"/>
              <a:t> sort (</a:t>
            </a:r>
            <a:r>
              <a:rPr lang="en-US" u="none" baseline="0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slide)</a:t>
            </a:r>
          </a:p>
          <a:p>
            <a:endParaRPr lang="en-US" u="none" baseline="0" dirty="0"/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hasil</a:t>
            </a:r>
            <a:r>
              <a:rPr lang="en-US" u="none" baseline="0" dirty="0"/>
              <a:t> sort </a:t>
            </a:r>
            <a:r>
              <a:rPr lang="en-US" u="none" baseline="0" dirty="0" err="1"/>
              <a:t>diberi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: df_top5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Area Plots</a:t>
            </a:r>
          </a:p>
          <a:p>
            <a:endParaRPr lang="en-US" u="none" dirty="0"/>
          </a:p>
          <a:p>
            <a:r>
              <a:rPr lang="en-US" u="none" dirty="0" err="1"/>
              <a:t>Perintah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membangun</a:t>
            </a:r>
            <a:r>
              <a:rPr lang="en-US" u="none" baseline="0" dirty="0"/>
              <a:t> area plot </a:t>
            </a:r>
            <a:r>
              <a:rPr lang="en-US" u="none" baseline="0" dirty="0" err="1"/>
              <a:t>dilakukan</a:t>
            </a:r>
            <a:r>
              <a:rPr lang="en-US" u="none" baseline="0" dirty="0"/>
              <a:t> </a:t>
            </a:r>
            <a:r>
              <a:rPr lang="en-US" u="none" baseline="0" dirty="0" err="1"/>
              <a:t>pertama</a:t>
            </a:r>
            <a:r>
              <a:rPr lang="en-US" u="none" baseline="0" dirty="0"/>
              <a:t> kali </a:t>
            </a:r>
            <a:r>
              <a:rPr lang="en-US" u="none" baseline="0" dirty="0" err="1"/>
              <a:t>dengan</a:t>
            </a:r>
            <a:r>
              <a:rPr lang="en-US" u="none" baseline="0" dirty="0"/>
              <a:t> import</a:t>
            </a:r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memanggil</a:t>
            </a:r>
            <a:r>
              <a:rPr lang="en-US" u="none" baseline="0" dirty="0"/>
              <a:t> dataset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df_top5, </a:t>
            </a:r>
            <a:r>
              <a:rPr lang="en-US" u="none" baseline="0" dirty="0" err="1"/>
              <a:t>karena</a:t>
            </a:r>
            <a:r>
              <a:rPr lang="en-US" u="none" baseline="0" dirty="0"/>
              <a:t> yang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dibuat</a:t>
            </a:r>
            <a:r>
              <a:rPr lang="en-US" u="none" baseline="0" dirty="0"/>
              <a:t> area plots </a:t>
            </a:r>
            <a:r>
              <a:rPr lang="en-US" u="none" baseline="0" dirty="0" err="1"/>
              <a:t>adalah</a:t>
            </a:r>
            <a:r>
              <a:rPr lang="en-US" u="none" baseline="0" dirty="0"/>
              <a:t> data 5 </a:t>
            </a:r>
            <a:r>
              <a:rPr lang="en-US" u="none" baseline="0" dirty="0" err="1"/>
              <a:t>negara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r>
              <a:rPr lang="en-US" u="none" baseline="0" dirty="0"/>
              <a:t> </a:t>
            </a:r>
            <a:r>
              <a:rPr lang="en-US" u="none" baseline="0" dirty="0" err="1"/>
              <a:t>terbanyak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/>
              <a:t>Area plot </a:t>
            </a:r>
            <a:r>
              <a:rPr lang="en-US" u="none" baseline="0" dirty="0" err="1"/>
              <a:t>diberi</a:t>
            </a:r>
            <a:r>
              <a:rPr lang="en-US" u="none" baseline="0" dirty="0"/>
              <a:t> </a:t>
            </a:r>
            <a:r>
              <a:rPr lang="en-US" u="none" baseline="0" dirty="0" err="1"/>
              <a:t>judul</a:t>
            </a:r>
            <a:r>
              <a:rPr lang="en-US" u="none" baseline="0" dirty="0"/>
              <a:t> = immigration trend of top 5 countries</a:t>
            </a:r>
          </a:p>
          <a:p>
            <a:r>
              <a:rPr lang="en-US" u="none" baseline="0" dirty="0" err="1"/>
              <a:t>Sumbu</a:t>
            </a:r>
            <a:r>
              <a:rPr lang="en-US" u="none" baseline="0" dirty="0"/>
              <a:t> X =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imigran</a:t>
            </a:r>
            <a:endParaRPr lang="en-US" u="none" baseline="0" dirty="0"/>
          </a:p>
          <a:p>
            <a:r>
              <a:rPr lang="en-US" u="none" baseline="0" dirty="0" err="1"/>
              <a:t>Sumbu</a:t>
            </a:r>
            <a:r>
              <a:rPr lang="en-US" u="none" baseline="0" dirty="0"/>
              <a:t> Y = </a:t>
            </a:r>
            <a:r>
              <a:rPr lang="en-US" u="none" baseline="0" dirty="0" err="1"/>
              <a:t>Tahun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77645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3572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68899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5437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85443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50687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27239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1223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8720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76885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52068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543680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54D704-D9DB-4C4A-82F6-E407DAC2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8A2C-8E41-47EB-8A49-CE66B9E31A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9E953-7C0F-46AE-BCC9-E8BF0E6373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E7C7-C492-4BC5-9FB7-6C3B028F499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243.jpg"/>
          <p:cNvPicPr>
            <a:picLocks noChangeAspect="1" noChangeArrowheads="1"/>
          </p:cNvPicPr>
          <p:nvPr/>
        </p:nvPicPr>
        <p:blipFill>
          <a:blip r:embed="rId3"/>
          <a:srcRect l="10229" t="33720" r="50225" b="29044"/>
          <a:stretch>
            <a:fillRect/>
          </a:stretch>
        </p:blipFill>
        <p:spPr bwMode="auto">
          <a:xfrm>
            <a:off x="677921" y="1734190"/>
            <a:ext cx="7382024" cy="39098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6AA3-15D3-4CCF-A602-0340AF96846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Area Plots 445 - YouTube (5-24-2019 11-43-00 AM)\DV0101EN - Area Plots 445 - YouTube 265.jpg"/>
          <p:cNvPicPr>
            <a:picLocks noChangeAspect="1" noChangeArrowheads="1"/>
          </p:cNvPicPr>
          <p:nvPr/>
        </p:nvPicPr>
        <p:blipFill>
          <a:blip r:embed="rId3"/>
          <a:srcRect l="10229" t="30770" r="10307" b="19744"/>
          <a:stretch>
            <a:fillRect/>
          </a:stretch>
        </p:blipFill>
        <p:spPr bwMode="auto">
          <a:xfrm>
            <a:off x="157654" y="1813036"/>
            <a:ext cx="8866299" cy="3105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Histogram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3777-733F-49D1-955D-A8A9CB58F4B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Visualisasi dengan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62213"/>
            <a:ext cx="6188075" cy="373062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4268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9326-4850-4C33-9E69-DE9AE42B0A5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0" y="1292225"/>
            <a:ext cx="8815388" cy="1057275"/>
          </a:xfrm>
        </p:spPr>
        <p:txBody>
          <a:bodyPr anchor="ctr">
            <a:normAutofit lnSpcReduction="10000"/>
          </a:bodyPr>
          <a:lstStyle/>
          <a:p>
            <a:pPr marL="393700" indent="-393700">
              <a:buNone/>
            </a:pPr>
            <a:r>
              <a:rPr lang="en-US" dirty="0"/>
              <a:t>Histogram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US" dirty="0"/>
          </a:p>
        </p:txBody>
      </p:sp>
      <p:pic>
        <p:nvPicPr>
          <p:cNvPr id="8" name="Picture 2" descr="D:\DTY_PROJECTS\2019_Digital Talent\Matplotlib - extract iamge\DV0101EN - Histograms 458 - YouTube (5-24-2019 11-43-01 AM)\DV0101EN - Histograms 458 - YouTube 096.jpg"/>
          <p:cNvPicPr>
            <a:picLocks noChangeAspect="1" noChangeArrowheads="1"/>
          </p:cNvPicPr>
          <p:nvPr/>
        </p:nvPicPr>
        <p:blipFill>
          <a:blip r:embed="rId3"/>
          <a:srcRect l="32787" t="38643" r="27668" b="10269"/>
          <a:stretch>
            <a:fillRect/>
          </a:stretch>
        </p:blipFill>
        <p:spPr bwMode="auto">
          <a:xfrm>
            <a:off x="2191402" y="2270231"/>
            <a:ext cx="5312983" cy="3860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352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C81E-06C7-486E-9419-8C464AEB31C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Histograms 458 - YouTube (5-24-2019 11-43-01 AM)\DV0101EN - Histograms 458 - YouTube 097.jpg"/>
          <p:cNvPicPr>
            <a:picLocks noChangeAspect="1" noChangeArrowheads="1"/>
          </p:cNvPicPr>
          <p:nvPr/>
        </p:nvPicPr>
        <p:blipFill>
          <a:blip r:embed="rId3"/>
          <a:srcRect l="9118" t="32318" r="8977" b="28101"/>
          <a:stretch>
            <a:fillRect/>
          </a:stretch>
        </p:blipFill>
        <p:spPr bwMode="auto">
          <a:xfrm>
            <a:off x="220716" y="1828806"/>
            <a:ext cx="8757802" cy="2380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19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A037-0B8D-40F1-B503-28CF03CD361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149.jpg"/>
          <p:cNvPicPr>
            <a:picLocks noChangeAspect="1" noChangeArrowheads="1"/>
          </p:cNvPicPr>
          <p:nvPr/>
        </p:nvPicPr>
        <p:blipFill>
          <a:blip r:embed="rId3"/>
          <a:srcRect l="8679" t="29307" r="9720" b="26640"/>
          <a:stretch>
            <a:fillRect/>
          </a:stretch>
        </p:blipFill>
        <p:spPr bwMode="auto">
          <a:xfrm>
            <a:off x="94582" y="2002220"/>
            <a:ext cx="8929510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69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2D76-7D1D-479E-8557-36CABD6967E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165.jpg"/>
          <p:cNvPicPr>
            <a:picLocks noChangeAspect="1" noChangeArrowheads="1"/>
          </p:cNvPicPr>
          <p:nvPr/>
        </p:nvPicPr>
        <p:blipFill>
          <a:blip r:embed="rId3"/>
          <a:srcRect l="8610" t="28795" r="9169" b="15935"/>
          <a:stretch>
            <a:fillRect/>
          </a:stretch>
        </p:blipFill>
        <p:spPr bwMode="auto">
          <a:xfrm>
            <a:off x="189177" y="1891862"/>
            <a:ext cx="8714169" cy="3294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576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006D-3DFE-4CC6-B41A-A8C966BF874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231.jpg"/>
          <p:cNvPicPr>
            <a:picLocks noChangeAspect="1" noChangeArrowheads="1"/>
          </p:cNvPicPr>
          <p:nvPr/>
        </p:nvPicPr>
        <p:blipFill>
          <a:blip r:embed="rId3"/>
          <a:srcRect l="10153" t="32499" r="8985" b="24124"/>
          <a:stretch>
            <a:fillRect/>
          </a:stretch>
        </p:blipFill>
        <p:spPr bwMode="auto">
          <a:xfrm>
            <a:off x="110344" y="2333296"/>
            <a:ext cx="8986751" cy="2711669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V="1">
            <a:off x="5281448" y="4903076"/>
            <a:ext cx="725214" cy="6936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6514" y="5612521"/>
            <a:ext cx="4603531" cy="599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pas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kotak</a:t>
            </a:r>
            <a:r>
              <a:rPr lang="en-US" dirty="0">
                <a:solidFill>
                  <a:schemeClr val="tx1"/>
                </a:solidFill>
              </a:rPr>
              <a:t> horizontal yang </a:t>
            </a:r>
            <a:r>
              <a:rPr lang="en-US" dirty="0" err="1">
                <a:solidFill>
                  <a:schemeClr val="tx1"/>
                </a:solidFill>
              </a:rPr>
              <a:t>semestinya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1E77-D100-4E4C-9CFD-341258509F1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280.jpg"/>
          <p:cNvPicPr>
            <a:picLocks noChangeAspect="1" noChangeArrowheads="1"/>
          </p:cNvPicPr>
          <p:nvPr/>
        </p:nvPicPr>
        <p:blipFill>
          <a:blip r:embed="rId3"/>
          <a:srcRect l="9764" t="32185" r="10205" b="23612"/>
          <a:stretch>
            <a:fillRect/>
          </a:stretch>
        </p:blipFill>
        <p:spPr bwMode="auto">
          <a:xfrm>
            <a:off x="110346" y="2175641"/>
            <a:ext cx="8931164" cy="277473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326514" y="5612521"/>
            <a:ext cx="4603531" cy="599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Letaknya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kotak</a:t>
            </a:r>
            <a:r>
              <a:rPr lang="en-US" dirty="0">
                <a:solidFill>
                  <a:schemeClr val="tx1"/>
                </a:solidFill>
              </a:rPr>
              <a:t> horizontal yang </a:t>
            </a:r>
            <a:r>
              <a:rPr lang="en-US" dirty="0" err="1">
                <a:solidFill>
                  <a:schemeClr val="tx1"/>
                </a:solidFill>
              </a:rPr>
              <a:t>semestinya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997669" y="4808484"/>
            <a:ext cx="772511" cy="6148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14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5797-22C3-426B-8E34-7D44C8EBCA5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Visualisasi dengan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73325"/>
            <a:ext cx="6188075" cy="361950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655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US" sz="4000" dirty="0" err="1"/>
              <a:t>Visualisasi</a:t>
            </a:r>
            <a:r>
              <a:rPr lang="en-US" sz="4000" dirty="0"/>
              <a:t> </a:t>
            </a:r>
            <a:r>
              <a:rPr lang="en-US" sz="4000" dirty="0" err="1"/>
              <a:t>dengan</a:t>
            </a:r>
            <a:r>
              <a:rPr lang="en-US" sz="4000" dirty="0"/>
              <a:t> Matplotlib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945F0-571B-4D2E-8BE0-F29A92B7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2974-7C68-44FF-BBE7-ADE9C27D7B3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0" y="1292225"/>
            <a:ext cx="8815388" cy="1057275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Histogram, diagram </a:t>
            </a:r>
            <a:r>
              <a:rPr lang="en-US" dirty="0" err="1"/>
              <a:t>batang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nilai-nilai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.</a:t>
            </a:r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5.jpg"/>
          <p:cNvPicPr>
            <a:picLocks noChangeAspect="1" noChangeArrowheads="1"/>
          </p:cNvPicPr>
          <p:nvPr/>
        </p:nvPicPr>
        <p:blipFill>
          <a:blip r:embed="rId3"/>
          <a:srcRect l="27408" t="39060" r="28798" b="9268"/>
          <a:stretch>
            <a:fillRect/>
          </a:stretch>
        </p:blipFill>
        <p:spPr bwMode="auto">
          <a:xfrm>
            <a:off x="1213944" y="2349062"/>
            <a:ext cx="6081229" cy="40359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715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9645-741E-4557-90CC-21AC76D9B90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25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D3E09-CE56-4CB3-B871-4B9D52D4600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4803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61DA3-5CCC-4F28-911C-0790AED0F11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0624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5F8-4981-46EA-8DD4-979B25F2B30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74.jpg"/>
          <p:cNvPicPr>
            <a:picLocks noChangeAspect="1" noChangeArrowheads="1"/>
          </p:cNvPicPr>
          <p:nvPr/>
        </p:nvPicPr>
        <p:blipFill>
          <a:blip r:embed="rId3"/>
          <a:srcRect l="8836" t="30295" r="52326" b="26762"/>
          <a:stretch>
            <a:fillRect/>
          </a:stretch>
        </p:blipFill>
        <p:spPr bwMode="auto">
          <a:xfrm>
            <a:off x="599090" y="1702675"/>
            <a:ext cx="6261075" cy="3894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832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C2DC-F47C-4C8A-A6C8-DC86F5B59CE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212.jpg"/>
          <p:cNvPicPr>
            <a:picLocks noChangeAspect="1" noChangeArrowheads="1"/>
          </p:cNvPicPr>
          <p:nvPr/>
        </p:nvPicPr>
        <p:blipFill>
          <a:blip r:embed="rId3"/>
          <a:srcRect l="8768" t="29421" r="8473" b="17078"/>
          <a:stretch>
            <a:fillRect/>
          </a:stretch>
        </p:blipFill>
        <p:spPr bwMode="auto">
          <a:xfrm>
            <a:off x="94596" y="1639614"/>
            <a:ext cx="8887811" cy="3231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047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5047-4B60-4A18-BA3E-20C50BD7D882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Visualisasi dengan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82850"/>
            <a:ext cx="6188075" cy="352425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4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921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6A4B-D7B7-4317-A156-5644DB16F1B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10" name="Picture 2" descr="D:\DTY_PROJECTS\2019_Digital Talent\Matplotlib - extract iamge\DV0101EN - Pie Charts 414 - YouTube (5-24-2019 11-42-59 AM)\DV0101EN - Pie Charts 414 - YouTube 040.jpg"/>
          <p:cNvPicPr>
            <a:picLocks noChangeAspect="1" noChangeArrowheads="1"/>
          </p:cNvPicPr>
          <p:nvPr/>
        </p:nvPicPr>
        <p:blipFill>
          <a:blip r:embed="rId3"/>
          <a:srcRect l="29075" t="25431" r="26396" b="21417"/>
          <a:stretch>
            <a:fillRect/>
          </a:stretch>
        </p:blipFill>
        <p:spPr bwMode="auto">
          <a:xfrm>
            <a:off x="772512" y="1387377"/>
            <a:ext cx="7189076" cy="4826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991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ED-58B6-4B0D-B050-7D1375E36D52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607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8DDF-0F0E-47A0-8D96-63C25B0E85E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12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EB50-712C-433F-BB46-DD466755BD9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Visualisasi dengan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54275"/>
            <a:ext cx="6188075" cy="381000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2236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4E04-DF58-4ACE-940E-FD3EE09175A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6415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29C-D9C0-47C6-B317-94BB922C6E3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Pie Charts 414 - YouTube (5-24-2019 11-42-59 AM)\DV0101EN - Pie Charts 414 - YouTube 141.jpg"/>
          <p:cNvPicPr>
            <a:picLocks noChangeAspect="1" noChangeArrowheads="1"/>
          </p:cNvPicPr>
          <p:nvPr/>
        </p:nvPicPr>
        <p:blipFill>
          <a:blip r:embed="rId3"/>
          <a:srcRect l="10572" t="23938" r="10217" b="27252"/>
          <a:stretch>
            <a:fillRect/>
          </a:stretch>
        </p:blipFill>
        <p:spPr bwMode="auto">
          <a:xfrm>
            <a:off x="110356" y="1671146"/>
            <a:ext cx="896043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6945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1C93-1C34-4C95-9E4C-4BC2088F698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Pie Charts 414 - YouTube (5-24-2019 11-42-59 AM)\DV0101EN - Pie Charts 414 - YouTube 192.jpg"/>
          <p:cNvPicPr>
            <a:picLocks noChangeAspect="1" noChangeArrowheads="1"/>
          </p:cNvPicPr>
          <p:nvPr/>
        </p:nvPicPr>
        <p:blipFill>
          <a:blip r:embed="rId3"/>
          <a:srcRect l="10474" t="33186" r="50567" b="37009"/>
          <a:stretch>
            <a:fillRect/>
          </a:stretch>
        </p:blipFill>
        <p:spPr bwMode="auto">
          <a:xfrm>
            <a:off x="646386" y="1939159"/>
            <a:ext cx="7693572" cy="3310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39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6019-E18D-4619-A0DC-9DCBE7B115A5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Pie Charts 414 - YouTube (5-24-2019 11-42-59 AM)\DV0101EN - Pie Charts 414 - YouTube 200.jpg"/>
          <p:cNvPicPr>
            <a:picLocks noChangeAspect="1" noChangeArrowheads="1"/>
          </p:cNvPicPr>
          <p:nvPr/>
        </p:nvPicPr>
        <p:blipFill>
          <a:blip r:embed="rId3"/>
          <a:srcRect l="10201" t="30973" r="10656" b="22692"/>
          <a:stretch>
            <a:fillRect/>
          </a:stretch>
        </p:blipFill>
        <p:spPr bwMode="auto">
          <a:xfrm>
            <a:off x="94595" y="1797273"/>
            <a:ext cx="8952315" cy="2948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5035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0FC6-8474-4FD0-BE69-01BA4D8E33B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Pie Charts 414 - YouTube (5-24-2019 11-42-59 AM)\DV0101EN - Pie Charts 414 - YouTube 238.jpg"/>
          <p:cNvPicPr>
            <a:picLocks noChangeAspect="1" noChangeArrowheads="1"/>
          </p:cNvPicPr>
          <p:nvPr/>
        </p:nvPicPr>
        <p:blipFill>
          <a:blip r:embed="rId3"/>
          <a:srcRect l="9478" t="34606" r="9695" b="23928"/>
          <a:stretch>
            <a:fillRect/>
          </a:stretch>
        </p:blipFill>
        <p:spPr bwMode="auto">
          <a:xfrm>
            <a:off x="173418" y="2151993"/>
            <a:ext cx="8850366" cy="2554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5766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05A6-CE5F-46E8-ACA0-D7B8DD92497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Visualisasi dengan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82850"/>
            <a:ext cx="6188075" cy="352425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5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1433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7AB1-D338-4262-A6FD-EBECD5BB8A55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ox Plots 342 - YouTube (5-24-2019 11-43-01 AM)\DV0101EN - Box Plots 342 - YouTube 059.jpg"/>
          <p:cNvPicPr>
            <a:picLocks noChangeAspect="1" noChangeArrowheads="1"/>
          </p:cNvPicPr>
          <p:nvPr/>
        </p:nvPicPr>
        <p:blipFill>
          <a:blip r:embed="rId3"/>
          <a:srcRect l="32458" t="27052" r="31574" b="13532"/>
          <a:stretch>
            <a:fillRect/>
          </a:stretch>
        </p:blipFill>
        <p:spPr bwMode="auto">
          <a:xfrm>
            <a:off x="1986474" y="1355834"/>
            <a:ext cx="5376041" cy="4995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3848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95C6-1635-4A32-A8D8-BA830D0E3C3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3957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AE90-98D4-4E6F-9CFC-6C252F673A8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3947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C2D3-37BB-4387-AEB7-C37C410E81D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48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F6826-F6E9-40F8-8CA9-BD57EEB4497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2160588"/>
            <a:ext cx="8815387" cy="1843087"/>
          </a:xfrm>
        </p:spPr>
        <p:txBody>
          <a:bodyPr anchor="ctr">
            <a:normAutofit fontScale="77500" lnSpcReduction="20000"/>
          </a:bodyPr>
          <a:lstStyle/>
          <a:p>
            <a:pPr marL="393700" indent="-393700"/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diagram area (area chart)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area (area graph)</a:t>
            </a:r>
          </a:p>
          <a:p>
            <a:pPr marL="393700" indent="-393700"/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mewakili</a:t>
            </a:r>
            <a:r>
              <a:rPr lang="en-US" dirty="0"/>
              <a:t> total </a:t>
            </a:r>
            <a:r>
              <a:rPr lang="en-US" dirty="0" err="1"/>
              <a:t>terakumulasi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lang="en-US" dirty="0"/>
          </a:p>
          <a:p>
            <a:pPr marL="393700" indent="-393700"/>
            <a:r>
              <a:rPr lang="en-US" dirty="0" err="1"/>
              <a:t>Didasari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line plots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926A-8C97-4E93-8303-586C4FD031A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ox Plots 342 - YouTube (5-24-2019 11-43-01 AM)\DV0101EN - Box Plots 342 - YouTube 197.jpg"/>
          <p:cNvPicPr>
            <a:picLocks noChangeAspect="1" noChangeArrowheads="1"/>
          </p:cNvPicPr>
          <p:nvPr/>
        </p:nvPicPr>
        <p:blipFill>
          <a:blip r:embed="rId3"/>
          <a:srcRect l="9749" t="33346" r="49698" b="30468"/>
          <a:stretch>
            <a:fillRect/>
          </a:stretch>
        </p:blipFill>
        <p:spPr bwMode="auto">
          <a:xfrm>
            <a:off x="709449" y="1860332"/>
            <a:ext cx="7173310" cy="3600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6765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3A48-EB06-4F50-B025-311EEAEAA87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ox Plots 342 - YouTube (5-24-2019 11-43-01 AM)\DV0101EN - Box Plots 342 - YouTube 224.jpg"/>
          <p:cNvPicPr>
            <a:picLocks noChangeAspect="1" noChangeArrowheads="1"/>
          </p:cNvPicPr>
          <p:nvPr/>
        </p:nvPicPr>
        <p:blipFill>
          <a:blip r:embed="rId3"/>
          <a:srcRect l="10175" t="29008" r="12378" b="22138"/>
          <a:stretch>
            <a:fillRect/>
          </a:stretch>
        </p:blipFill>
        <p:spPr bwMode="auto">
          <a:xfrm>
            <a:off x="126128" y="1923393"/>
            <a:ext cx="8797160" cy="3121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6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551C-EB3A-4828-A48A-75F905BE0F5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Visualisasi dengan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73325"/>
            <a:ext cx="6188075" cy="361950"/>
          </a:xfrm>
        </p:spPr>
        <p:txBody>
          <a:bodyPr>
            <a:normAutofit fontScale="625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6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090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4A69-A425-45AB-A1E8-8E385F0F320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Scatter Plots 417 - YouTube (5-24-2019 11-43-00 AM)\DV0101EN - Scatter Plots 417 - YouTube 053.jpg"/>
          <p:cNvPicPr>
            <a:picLocks noChangeAspect="1" noChangeArrowheads="1"/>
          </p:cNvPicPr>
          <p:nvPr/>
        </p:nvPicPr>
        <p:blipFill>
          <a:blip r:embed="rId3"/>
          <a:srcRect l="28783" t="25805" r="37895" b="9089"/>
          <a:stretch>
            <a:fillRect/>
          </a:stretch>
        </p:blipFill>
        <p:spPr bwMode="auto">
          <a:xfrm>
            <a:off x="2475185" y="1261223"/>
            <a:ext cx="4619297" cy="50768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5161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F57-FBD2-45DC-B5FA-CB41BE11467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556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A8ED-A6F4-42AB-A1C2-5371FAA56A2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568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7BD5-26CB-4FA8-9795-D891212B350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408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C7B5-F1C8-4E8A-9268-66E9CF93157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Scatter Plots 417 - YouTube (5-24-2019 11-43-00 AM)\DV0101EN - Scatter Plots 417 - YouTube 221.jpg"/>
          <p:cNvPicPr>
            <a:picLocks noChangeAspect="1" noChangeArrowheads="1"/>
          </p:cNvPicPr>
          <p:nvPr/>
        </p:nvPicPr>
        <p:blipFill>
          <a:blip r:embed="rId3"/>
          <a:srcRect l="10115" t="27191" r="17949" b="21315"/>
          <a:stretch>
            <a:fillRect/>
          </a:stretch>
        </p:blipFill>
        <p:spPr bwMode="auto">
          <a:xfrm>
            <a:off x="78809" y="1749969"/>
            <a:ext cx="8986361" cy="3618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634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2125-E52F-4EE1-869B-6B67FB00146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Scatter Plots 417 - YouTube (5-24-2019 11-43-00 AM)\DV0101EN - Scatter Plots 417 - YouTube 257.jpg"/>
          <p:cNvPicPr>
            <a:picLocks noChangeAspect="1" noChangeArrowheads="1"/>
          </p:cNvPicPr>
          <p:nvPr/>
        </p:nvPicPr>
        <p:blipFill>
          <a:blip r:embed="rId3"/>
          <a:srcRect l="10479" t="31693" r="9803" b="22002"/>
          <a:stretch>
            <a:fillRect/>
          </a:stretch>
        </p:blipFill>
        <p:spPr bwMode="auto">
          <a:xfrm>
            <a:off x="141874" y="2065283"/>
            <a:ext cx="8781871" cy="2869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431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518398F-F883-49E7-BEA3-6D591D8D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218C-E296-4AD0-8EC6-CE958D220B0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06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9110-04C1-400D-8D92-818F61C1E4E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Area Plots 445 - YouTube (5-24-2019 11-43-00 AM)\DV0101EN - Area Plots 445 - YouTube 040.jpg"/>
          <p:cNvPicPr>
            <a:picLocks noChangeAspect="1" noChangeArrowheads="1"/>
          </p:cNvPicPr>
          <p:nvPr/>
        </p:nvPicPr>
        <p:blipFill>
          <a:blip r:embed="rId3"/>
          <a:srcRect l="9110" t="31733" r="9086" b="28656"/>
          <a:stretch>
            <a:fillRect/>
          </a:stretch>
        </p:blipFill>
        <p:spPr bwMode="auto">
          <a:xfrm>
            <a:off x="47298" y="2049526"/>
            <a:ext cx="9029586" cy="2459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57FD-1335-42D3-A67E-E838F6AAD76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077.jpg"/>
          <p:cNvPicPr>
            <a:picLocks noChangeAspect="1" noChangeArrowheads="1"/>
          </p:cNvPicPr>
          <p:nvPr/>
        </p:nvPicPr>
        <p:blipFill>
          <a:blip r:embed="rId3"/>
          <a:srcRect l="8679" t="28951" r="9395" b="26323"/>
          <a:stretch>
            <a:fillRect/>
          </a:stretch>
        </p:blipFill>
        <p:spPr bwMode="auto">
          <a:xfrm>
            <a:off x="78829" y="1813037"/>
            <a:ext cx="8984323" cy="2758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EB520-001F-4E90-A7D9-AF5EC298B0E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103.jpg"/>
          <p:cNvPicPr>
            <a:picLocks noChangeAspect="1" noChangeArrowheads="1"/>
          </p:cNvPicPr>
          <p:nvPr/>
        </p:nvPicPr>
        <p:blipFill>
          <a:blip r:embed="rId3"/>
          <a:srcRect l="8560" t="28602" r="9631" b="17040"/>
          <a:stretch>
            <a:fillRect/>
          </a:stretch>
        </p:blipFill>
        <p:spPr bwMode="auto">
          <a:xfrm>
            <a:off x="157654" y="1671151"/>
            <a:ext cx="8858031" cy="331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104C-6114-42EE-9629-2D01458560B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189.jpg"/>
          <p:cNvPicPr>
            <a:picLocks noChangeAspect="1" noChangeArrowheads="1"/>
          </p:cNvPicPr>
          <p:nvPr/>
        </p:nvPicPr>
        <p:blipFill>
          <a:blip r:embed="rId3"/>
          <a:srcRect l="10551" t="23482" r="14066" b="15757"/>
          <a:stretch>
            <a:fillRect/>
          </a:stretch>
        </p:blipFill>
        <p:spPr bwMode="auto">
          <a:xfrm>
            <a:off x="236479" y="1545020"/>
            <a:ext cx="8727910" cy="39571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Membangun</a:t>
            </a:r>
            <a:r>
              <a:rPr lang="en-US" dirty="0"/>
              <a:t> 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8F7B-A7DC-4076-BEDC-815DCAE77AD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232.jpg"/>
          <p:cNvPicPr>
            <a:picLocks noChangeAspect="1" noChangeArrowheads="1"/>
          </p:cNvPicPr>
          <p:nvPr/>
        </p:nvPicPr>
        <p:blipFill>
          <a:blip r:embed="rId3"/>
          <a:srcRect l="12685" t="23363" r="12243" b="15769"/>
          <a:stretch>
            <a:fillRect/>
          </a:stretch>
        </p:blipFill>
        <p:spPr bwMode="auto">
          <a:xfrm>
            <a:off x="220710" y="1639616"/>
            <a:ext cx="8686800" cy="3961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2657</TotalTime>
  <Words>1463</Words>
  <Application>Microsoft Office PowerPoint</Application>
  <PresentationFormat>On-screen Show (4:3)</PresentationFormat>
  <Paragraphs>371</Paragraphs>
  <Slides>49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HP Simplified</vt:lpstr>
      <vt:lpstr>Myriad Pro</vt:lpstr>
      <vt:lpstr>UII Powerpoint Template 2014</vt:lpstr>
      <vt:lpstr>PowerPoint Presentation</vt:lpstr>
      <vt:lpstr>PowerPoint Presentation</vt:lpstr>
      <vt:lpstr>Area Plots</vt:lpstr>
      <vt:lpstr>Area Plots</vt:lpstr>
      <vt:lpstr>Dataset -  Recap</vt:lpstr>
      <vt:lpstr>Dataset - Processed</vt:lpstr>
      <vt:lpstr>Dataset - Processed</vt:lpstr>
      <vt:lpstr>Membangun Area Plots</vt:lpstr>
      <vt:lpstr>Membangun Area Plots</vt:lpstr>
      <vt:lpstr>Area Plots</vt:lpstr>
      <vt:lpstr>Area Plots</vt:lpstr>
      <vt:lpstr>Histogram</vt:lpstr>
      <vt:lpstr>Histograms</vt:lpstr>
      <vt:lpstr>Dataset - Recap</vt:lpstr>
      <vt:lpstr>Dataset - Processed</vt:lpstr>
      <vt:lpstr>Dataset - Processed</vt:lpstr>
      <vt:lpstr>Histograms</vt:lpstr>
      <vt:lpstr>Histograms</vt:lpstr>
      <vt:lpstr>Bar Charts</vt:lpstr>
      <vt:lpstr>Bar Charts</vt:lpstr>
      <vt:lpstr>Dataset - Recap</vt:lpstr>
      <vt:lpstr>Dataset - Processed</vt:lpstr>
      <vt:lpstr>Dataset - Processed</vt:lpstr>
      <vt:lpstr>Bar Charts</vt:lpstr>
      <vt:lpstr>Bar Charts</vt:lpstr>
      <vt:lpstr>Pie Charts</vt:lpstr>
      <vt:lpstr>Pie Charts</vt:lpstr>
      <vt:lpstr>Dataset - Recap</vt:lpstr>
      <vt:lpstr>Dataset - Processed</vt:lpstr>
      <vt:lpstr>Dataset - Processed</vt:lpstr>
      <vt:lpstr>Pie Charts</vt:lpstr>
      <vt:lpstr>Pie Charts</vt:lpstr>
      <vt:lpstr>Pie Charts</vt:lpstr>
      <vt:lpstr>Pie Charts</vt:lpstr>
      <vt:lpstr>Box Plots</vt:lpstr>
      <vt:lpstr>Box Plots</vt:lpstr>
      <vt:lpstr>Dataset - Recap</vt:lpstr>
      <vt:lpstr>Dataset - Processed</vt:lpstr>
      <vt:lpstr>Dataset - Processed</vt:lpstr>
      <vt:lpstr>Box Plots</vt:lpstr>
      <vt:lpstr>Box Plots</vt:lpstr>
      <vt:lpstr>Scatter Plots</vt:lpstr>
      <vt:lpstr>Scatter Plots</vt:lpstr>
      <vt:lpstr>Dataset - Recap</vt:lpstr>
      <vt:lpstr>Dataset - Processed</vt:lpstr>
      <vt:lpstr>Dataset - Processed</vt:lpstr>
      <vt:lpstr>Scatter Plots</vt:lpstr>
      <vt:lpstr>Scatter Plots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335</cp:revision>
  <dcterms:created xsi:type="dcterms:W3CDTF">2019-04-17T03:34:48Z</dcterms:created>
  <dcterms:modified xsi:type="dcterms:W3CDTF">2019-07-10T13:54:24Z</dcterms:modified>
</cp:coreProperties>
</file>